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99" r:id="rId2"/>
    <p:sldId id="300" r:id="rId3"/>
    <p:sldId id="301" r:id="rId4"/>
    <p:sldId id="302" r:id="rId5"/>
    <p:sldId id="304" r:id="rId6"/>
    <p:sldId id="274" r:id="rId7"/>
    <p:sldId id="289" r:id="rId8"/>
    <p:sldId id="290" r:id="rId9"/>
    <p:sldId id="315" r:id="rId10"/>
    <p:sldId id="305" r:id="rId11"/>
    <p:sldId id="291" r:id="rId12"/>
    <p:sldId id="292" r:id="rId13"/>
    <p:sldId id="306" r:id="rId14"/>
    <p:sldId id="307" r:id="rId15"/>
    <p:sldId id="308" r:id="rId16"/>
    <p:sldId id="276" r:id="rId17"/>
    <p:sldId id="309" r:id="rId18"/>
    <p:sldId id="294" r:id="rId19"/>
    <p:sldId id="311" r:id="rId20"/>
    <p:sldId id="310" r:id="rId21"/>
    <p:sldId id="312" r:id="rId22"/>
    <p:sldId id="293" r:id="rId23"/>
    <p:sldId id="313" r:id="rId24"/>
    <p:sldId id="296" r:id="rId25"/>
    <p:sldId id="298" r:id="rId26"/>
    <p:sldId id="31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816" userDrawn="1">
          <p15:clr>
            <a:srgbClr val="A4A3A4"/>
          </p15:clr>
        </p15:guide>
        <p15:guide id="3" pos="816"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9559" autoAdjust="0"/>
  </p:normalViewPr>
  <p:slideViewPr>
    <p:cSldViewPr>
      <p:cViewPr varScale="1">
        <p:scale>
          <a:sx n="74" d="100"/>
          <a:sy n="74" d="100"/>
        </p:scale>
        <p:origin x="576" y="60"/>
      </p:cViewPr>
      <p:guideLst>
        <p:guide pos="3840"/>
        <p:guide pos="6816"/>
        <p:guide pos="816"/>
        <p:guide orient="horz" pos="2160"/>
      </p:guideLst>
    </p:cSldViewPr>
  </p:slideViewPr>
  <p:notesTextViewPr>
    <p:cViewPr>
      <p:scale>
        <a:sx n="1" d="1"/>
        <a:sy n="1" d="1"/>
      </p:scale>
      <p:origin x="0" y="0"/>
    </p:cViewPr>
  </p:notesTextViewPr>
  <p:notesViewPr>
    <p:cSldViewPr>
      <p:cViewPr varScale="1">
        <p:scale>
          <a:sx n="95" d="100"/>
          <a:sy n="95" d="100"/>
        </p:scale>
        <p:origin x="35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10/9/2021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10/9/2021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en-US" smtClean="0"/>
              <a:t>6</a:t>
            </a:fld>
            <a:endParaRPr lang="en-US"/>
          </a:p>
        </p:txBody>
      </p:sp>
    </p:spTree>
    <p:extLst>
      <p:ext uri="{BB962C8B-B14F-4D97-AF65-F5344CB8AC3E}">
        <p14:creationId xmlns:p14="http://schemas.microsoft.com/office/powerpoint/2010/main" val="290931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426582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16</a:t>
            </a:fld>
            <a:endParaRPr lang="en-US"/>
          </a:p>
        </p:txBody>
      </p:sp>
    </p:spTree>
    <p:extLst>
      <p:ext uri="{BB962C8B-B14F-4D97-AF65-F5344CB8AC3E}">
        <p14:creationId xmlns:p14="http://schemas.microsoft.com/office/powerpoint/2010/main" val="57841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71697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201511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1717744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10/9/2021</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t>10/9/2021</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10/9/2021</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10/9/2021</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E583DDF-CA54-461A-A486-592D2374C532}" type="datetimeFigureOut">
              <a:rPr lang="en-US"/>
              <a:t>10/9/2021</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10/9/2021</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10/9/2021</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DD7D43D-6574-4C7B-808D-C6C12215A4D4}" type="datetimeFigureOut">
              <a:rPr lang="en-US"/>
              <a:t>10/9/2021</a:t>
            </a:fld>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1120" y="466344"/>
            <a:ext cx="9509760" cy="1234440"/>
          </a:xfrm>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E583DDF-CA54-461A-A486-592D2374C532}" type="datetimeFigureOut">
              <a:rPr lang="en-US"/>
              <a:t>10/9/2021</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E583DDF-CA54-461A-A486-592D2374C532}" type="datetimeFigureOut">
              <a:rPr lang="en-US"/>
              <a:t>10/9/2021</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2"/>
                </a:solidFill>
              </a:defRPr>
            </a:lvl1pPr>
          </a:lstStyle>
          <a:p>
            <a:endParaRPr/>
          </a:p>
        </p:txBody>
      </p:sp>
      <p:sp>
        <p:nvSpPr>
          <p:cNvPr id="2" name="Date Placeholder 1"/>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10/9/2021</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t>10/9/2021</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10/9/2021</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132BB9-E9D7-4970-9A42-73C234A737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7" name="TextBox 6">
            <a:extLst>
              <a:ext uri="{FF2B5EF4-FFF2-40B4-BE49-F238E27FC236}">
                <a16:creationId xmlns:a16="http://schemas.microsoft.com/office/drawing/2014/main" id="{CE7CDCF4-ED9D-414D-9E3F-2F7AEFA7688D}"/>
              </a:ext>
            </a:extLst>
          </p:cNvPr>
          <p:cNvSpPr txBox="1"/>
          <p:nvPr/>
        </p:nvSpPr>
        <p:spPr>
          <a:xfrm>
            <a:off x="685800" y="762000"/>
            <a:ext cx="5029200" cy="1200329"/>
          </a:xfrm>
          <a:prstGeom prst="rect">
            <a:avLst/>
          </a:prstGeom>
          <a:noFill/>
        </p:spPr>
        <p:txBody>
          <a:bodyPr wrap="square" rtlCol="0">
            <a:spAutoFit/>
          </a:bodyPr>
          <a:lstStyle/>
          <a:p>
            <a:r>
              <a:rPr lang="en-US" sz="7200" dirty="0">
                <a:latin typeface="Open Sans" panose="020B0606030504020204" pitchFamily="34" charset="0"/>
                <a:ea typeface="Open Sans" panose="020B0606030504020204" pitchFamily="34" charset="0"/>
                <a:cs typeface="Open Sans" panose="020B0606030504020204" pitchFamily="34" charset="0"/>
              </a:rPr>
              <a:t>Welcome</a:t>
            </a:r>
          </a:p>
        </p:txBody>
      </p:sp>
      <p:pic>
        <p:nvPicPr>
          <p:cNvPr id="11" name="Picture 10">
            <a:extLst>
              <a:ext uri="{FF2B5EF4-FFF2-40B4-BE49-F238E27FC236}">
                <a16:creationId xmlns:a16="http://schemas.microsoft.com/office/drawing/2014/main" id="{FC21FE35-BD45-4AD6-8EEC-B1A4F55DCF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5753100"/>
            <a:ext cx="685800" cy="685800"/>
          </a:xfrm>
          <a:prstGeom prst="rect">
            <a:avLst/>
          </a:prstGeom>
        </p:spPr>
      </p:pic>
      <p:sp>
        <p:nvSpPr>
          <p:cNvPr id="12" name="TextBox 11">
            <a:extLst>
              <a:ext uri="{FF2B5EF4-FFF2-40B4-BE49-F238E27FC236}">
                <a16:creationId xmlns:a16="http://schemas.microsoft.com/office/drawing/2014/main" id="{F36F600D-2036-4F3D-A916-399AD1E957FA}"/>
              </a:ext>
            </a:extLst>
          </p:cNvPr>
          <p:cNvSpPr txBox="1"/>
          <p:nvPr/>
        </p:nvSpPr>
        <p:spPr>
          <a:xfrm>
            <a:off x="2971800" y="5911334"/>
            <a:ext cx="3200400" cy="461665"/>
          </a:xfrm>
          <a:prstGeom prst="rect">
            <a:avLst/>
          </a:prstGeom>
          <a:noFill/>
        </p:spPr>
        <p:txBody>
          <a:bodyPr wrap="square" rtlCol="0">
            <a:spAutoFit/>
          </a:bodyPr>
          <a:lstStyle/>
          <a:p>
            <a:r>
              <a:rPr lang="en-US" sz="2400" dirty="0"/>
              <a:t>Southeast University</a:t>
            </a:r>
          </a:p>
        </p:txBody>
      </p:sp>
    </p:spTree>
    <p:extLst>
      <p:ext uri="{BB962C8B-B14F-4D97-AF65-F5344CB8AC3E}">
        <p14:creationId xmlns:p14="http://schemas.microsoft.com/office/powerpoint/2010/main" val="249422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5E52-0DAD-4214-961D-535F42CD90C5}"/>
              </a:ext>
            </a:extLst>
          </p:cNvPr>
          <p:cNvSpPr>
            <a:spLocks noGrp="1"/>
          </p:cNvSpPr>
          <p:nvPr>
            <p:ph type="title"/>
          </p:nvPr>
        </p:nvSpPr>
        <p:spPr>
          <a:xfrm>
            <a:off x="1356145" y="172339"/>
            <a:ext cx="9509760" cy="361061"/>
          </a:xfrm>
        </p:spPr>
        <p:txBody>
          <a:bodyPr>
            <a:noAutofit/>
          </a:bodyPr>
          <a:lstStyle/>
          <a:p>
            <a:pPr algn="ctr"/>
            <a:r>
              <a:rPr lang="en-US" dirty="0">
                <a:solidFill>
                  <a:srgbClr val="FF0000"/>
                </a:solidFill>
              </a:rPr>
              <a:t>Use Case Diagram</a:t>
            </a:r>
          </a:p>
        </p:txBody>
      </p:sp>
      <p:sp>
        <p:nvSpPr>
          <p:cNvPr id="4" name="TextBox 3">
            <a:extLst>
              <a:ext uri="{FF2B5EF4-FFF2-40B4-BE49-F238E27FC236}">
                <a16:creationId xmlns:a16="http://schemas.microsoft.com/office/drawing/2014/main" id="{E092CFB7-7BDD-4FE3-9BFB-A7C49A3D8279}"/>
              </a:ext>
            </a:extLst>
          </p:cNvPr>
          <p:cNvSpPr txBox="1"/>
          <p:nvPr/>
        </p:nvSpPr>
        <p:spPr>
          <a:xfrm>
            <a:off x="343154" y="2133600"/>
            <a:ext cx="5715000" cy="2781146"/>
          </a:xfrm>
          <a:prstGeom prst="rect">
            <a:avLst/>
          </a:prstGeom>
          <a:noFill/>
        </p:spPr>
        <p:txBody>
          <a:bodyPr wrap="square" rtlCol="0">
            <a:spAutoFit/>
          </a:bodyPr>
          <a:lstStyle/>
          <a:p>
            <a:pPr marL="0" marR="0">
              <a:lnSpc>
                <a:spcPct val="107000"/>
              </a:lnSpc>
              <a:spcBef>
                <a:spcPts val="200"/>
              </a:spcBef>
              <a:spcAft>
                <a:spcPts val="0"/>
              </a:spcAft>
            </a:pPr>
            <a:r>
              <a:rPr lang="en-US" sz="2000" b="0" dirty="0">
                <a:effectLst/>
                <a:latin typeface="Times New Roman" panose="02020603050405020304" pitchFamily="18" charset="0"/>
                <a:ea typeface="Times New Roman" panose="02020603050405020304" pitchFamily="18" charset="0"/>
                <a:cs typeface="Vrinda" panose="020B0502040204020203" pitchFamily="34" charset="0"/>
              </a:rPr>
              <a:t>Online Food delivery management system:</a:t>
            </a:r>
            <a:endParaRPr lang="en-US" sz="2000" b="1" dirty="0">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07000"/>
              </a:lnSpc>
              <a:spcBef>
                <a:spcPts val="0"/>
              </a:spcBef>
              <a:spcAft>
                <a:spcPts val="800"/>
              </a:spcAft>
            </a:pPr>
            <a:r>
              <a:rPr lang="en-US" sz="1600" dirty="0"/>
              <a:t>use case diagram describing the actors and the activities involved in the proposed solution. The use case begins once the user starts the application. The system will display a login screen. The users enter their credentials by input their email and password. The system will verify the information and lead to the ordering platform. The customer places the food /drink order and the system automatically calculates the total amount. The customer chooses whether they want to eat from the restaurant or takeaway the meal.</a:t>
            </a:r>
          </a:p>
        </p:txBody>
      </p:sp>
      <p:pic>
        <p:nvPicPr>
          <p:cNvPr id="5" name="Picture 4">
            <a:extLst>
              <a:ext uri="{FF2B5EF4-FFF2-40B4-BE49-F238E27FC236}">
                <a16:creationId xmlns:a16="http://schemas.microsoft.com/office/drawing/2014/main" id="{AE434C6A-6DE1-435E-9FDF-485D3BCE02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557541"/>
            <a:ext cx="5410200" cy="5933264"/>
          </a:xfrm>
          <a:prstGeom prst="rect">
            <a:avLst/>
          </a:prstGeom>
          <a:noFill/>
          <a:ln>
            <a:noFill/>
          </a:ln>
        </p:spPr>
      </p:pic>
    </p:spTree>
    <p:extLst>
      <p:ext uri="{BB962C8B-B14F-4D97-AF65-F5344CB8AC3E}">
        <p14:creationId xmlns:p14="http://schemas.microsoft.com/office/powerpoint/2010/main" val="235958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35999"/>
            <a:ext cx="9509760" cy="599440"/>
          </a:xfrm>
        </p:spPr>
        <p:txBody>
          <a:bodyPr>
            <a:normAutofit fontScale="90000"/>
          </a:bodyPr>
          <a:lstStyle/>
          <a:p>
            <a:pPr marL="0" marR="0">
              <a:lnSpc>
                <a:spcPct val="107000"/>
              </a:lnSpc>
              <a:spcBef>
                <a:spcPts val="200"/>
              </a:spcBef>
              <a:spcAft>
                <a:spcPts val="0"/>
              </a:spcAft>
            </a:pPr>
            <a:r>
              <a:rPr lang="en-US" dirty="0"/>
              <a:t>Customer Use case diagram:</a:t>
            </a:r>
          </a:p>
        </p:txBody>
      </p:sp>
      <p:pic>
        <p:nvPicPr>
          <p:cNvPr id="4" name="Picture 3">
            <a:extLst>
              <a:ext uri="{FF2B5EF4-FFF2-40B4-BE49-F238E27FC236}">
                <a16:creationId xmlns:a16="http://schemas.microsoft.com/office/drawing/2014/main" id="{94D18C8B-2DBD-4A3D-A859-1FC576AC08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76200"/>
            <a:ext cx="5626424" cy="6477000"/>
          </a:xfrm>
          <a:prstGeom prst="rect">
            <a:avLst/>
          </a:prstGeom>
          <a:noFill/>
          <a:ln>
            <a:noFill/>
          </a:ln>
        </p:spPr>
      </p:pic>
    </p:spTree>
    <p:extLst>
      <p:ext uri="{BB962C8B-B14F-4D97-AF65-F5344CB8AC3E}">
        <p14:creationId xmlns:p14="http://schemas.microsoft.com/office/powerpoint/2010/main" val="219345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599440"/>
          </a:xfrm>
        </p:spPr>
        <p:txBody>
          <a:bodyPr>
            <a:normAutofit fontScale="90000"/>
          </a:bodyPr>
          <a:lstStyle/>
          <a:p>
            <a:pPr marL="0" marR="0" algn="ctr">
              <a:lnSpc>
                <a:spcPct val="107000"/>
              </a:lnSpc>
              <a:spcBef>
                <a:spcPts val="0"/>
              </a:spcBef>
              <a:spcAft>
                <a:spcPts val="800"/>
              </a:spcAft>
            </a:pPr>
            <a:r>
              <a:rPr lang="en-US" dirty="0"/>
              <a:t>Class diagram </a:t>
            </a:r>
          </a:p>
        </p:txBody>
      </p:sp>
      <p:pic>
        <p:nvPicPr>
          <p:cNvPr id="4" name="Picture 3">
            <a:extLst>
              <a:ext uri="{FF2B5EF4-FFF2-40B4-BE49-F238E27FC236}">
                <a16:creationId xmlns:a16="http://schemas.microsoft.com/office/drawing/2014/main" id="{3050D0CF-F200-4A50-9947-9D6A28AA3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685800"/>
            <a:ext cx="7219323" cy="5833306"/>
          </a:xfrm>
          <a:prstGeom prst="rect">
            <a:avLst/>
          </a:prstGeom>
        </p:spPr>
      </p:pic>
    </p:spTree>
    <p:extLst>
      <p:ext uri="{BB962C8B-B14F-4D97-AF65-F5344CB8AC3E}">
        <p14:creationId xmlns:p14="http://schemas.microsoft.com/office/powerpoint/2010/main" val="15111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1200"/>
            <a:ext cx="3352800" cy="599440"/>
          </a:xfrm>
        </p:spPr>
        <p:txBody>
          <a:bodyPr>
            <a:normAutofit fontScale="90000"/>
          </a:bodyPr>
          <a:lstStyle/>
          <a:p>
            <a:pPr marL="0" marR="0">
              <a:lnSpc>
                <a:spcPct val="107000"/>
              </a:lnSpc>
              <a:spcBef>
                <a:spcPts val="1200"/>
              </a:spcBef>
              <a:spcAft>
                <a:spcPts val="0"/>
              </a:spcAft>
            </a:pPr>
            <a:r>
              <a:rPr lang="en-US" dirty="0"/>
              <a:t>Sequence Diagram</a:t>
            </a:r>
          </a:p>
        </p:txBody>
      </p:sp>
      <p:pic>
        <p:nvPicPr>
          <p:cNvPr id="5" name="Picture 4">
            <a:extLst>
              <a:ext uri="{FF2B5EF4-FFF2-40B4-BE49-F238E27FC236}">
                <a16:creationId xmlns:a16="http://schemas.microsoft.com/office/drawing/2014/main" id="{F76F5052-49DF-42EC-B4FF-9DFABCC9A5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762000"/>
            <a:ext cx="7304088" cy="5343311"/>
          </a:xfrm>
          <a:prstGeom prst="rect">
            <a:avLst/>
          </a:prstGeom>
          <a:noFill/>
          <a:ln>
            <a:noFill/>
          </a:ln>
        </p:spPr>
      </p:pic>
      <p:sp>
        <p:nvSpPr>
          <p:cNvPr id="3" name="TextBox 2">
            <a:extLst>
              <a:ext uri="{FF2B5EF4-FFF2-40B4-BE49-F238E27FC236}">
                <a16:creationId xmlns:a16="http://schemas.microsoft.com/office/drawing/2014/main" id="{5AB6BC3B-F843-4D72-AD85-E592BD959BB6}"/>
              </a:ext>
            </a:extLst>
          </p:cNvPr>
          <p:cNvSpPr txBox="1"/>
          <p:nvPr/>
        </p:nvSpPr>
        <p:spPr>
          <a:xfrm>
            <a:off x="228600" y="2656344"/>
            <a:ext cx="4419600" cy="2677656"/>
          </a:xfrm>
          <a:prstGeom prst="rect">
            <a:avLst/>
          </a:prstGeom>
          <a:noFill/>
        </p:spPr>
        <p:txBody>
          <a:bodyPr wrap="square" rtlCol="0">
            <a:spAutoFit/>
          </a:bodyPr>
          <a:lstStyle/>
          <a:p>
            <a:pPr algn="ctr"/>
            <a:r>
              <a:rPr lang="en-US" sz="1400" dirty="0">
                <a:effectLst/>
                <a:latin typeface="Times New Roman" panose="02020603050405020304" pitchFamily="18" charset="0"/>
                <a:ea typeface="Calibri" panose="020F0502020204030204" pitchFamily="34" charset="0"/>
              </a:rPr>
              <a:t>This System Login Sequence Diagram, which shows how admins may access their accounts using their credentials. User may control all operations on Category, Order, Delivery, Food Item, and Customer after logging in. All pages, including Delivery, Food Item, and Customer, are secure, and users may only access them after logging in. The diagram below demonstrates how a Food Ordering System's login page works. The different items on the Food Item, Category, Order, Delivery, and Customer pages interact with one another during the sequence, and users will be unable to access this page without first proving their identification.</a:t>
            </a:r>
            <a:endParaRPr lang="en-US" sz="1400" dirty="0"/>
          </a:p>
        </p:txBody>
      </p:sp>
    </p:spTree>
    <p:extLst>
      <p:ext uri="{BB962C8B-B14F-4D97-AF65-F5344CB8AC3E}">
        <p14:creationId xmlns:p14="http://schemas.microsoft.com/office/powerpoint/2010/main" val="30644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62560"/>
            <a:ext cx="9509760" cy="751840"/>
          </a:xfrm>
        </p:spPr>
        <p:txBody>
          <a:bodyPr>
            <a:noAutofit/>
          </a:bodyPr>
          <a:lstStyle/>
          <a:p>
            <a:pPr marL="0" marR="0" algn="ctr">
              <a:lnSpc>
                <a:spcPct val="107000"/>
              </a:lnSpc>
              <a:spcBef>
                <a:spcPts val="0"/>
              </a:spcBef>
              <a:spcAft>
                <a:spcPts val="800"/>
              </a:spcAft>
            </a:pPr>
            <a:r>
              <a:rPr lang="en-US" sz="2400" dirty="0"/>
              <a:t>Activity Diagram</a:t>
            </a:r>
            <a:br>
              <a:rPr lang="en-US" sz="2400" dirty="0"/>
            </a:br>
            <a:r>
              <a:rPr lang="en-US" sz="2400" dirty="0"/>
              <a:t>Customer Activity Diagram</a:t>
            </a:r>
          </a:p>
        </p:txBody>
      </p:sp>
      <p:pic>
        <p:nvPicPr>
          <p:cNvPr id="5" name="Picture 4">
            <a:extLst>
              <a:ext uri="{FF2B5EF4-FFF2-40B4-BE49-F238E27FC236}">
                <a16:creationId xmlns:a16="http://schemas.microsoft.com/office/drawing/2014/main" id="{90535FA4-D161-4EA8-95FC-02B1F54C63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6521" y="990600"/>
            <a:ext cx="5415279" cy="5415279"/>
          </a:xfrm>
          <a:prstGeom prst="rect">
            <a:avLst/>
          </a:prstGeom>
          <a:noFill/>
          <a:ln>
            <a:noFill/>
          </a:ln>
        </p:spPr>
      </p:pic>
      <p:pic>
        <p:nvPicPr>
          <p:cNvPr id="6" name="Picture 5">
            <a:extLst>
              <a:ext uri="{FF2B5EF4-FFF2-40B4-BE49-F238E27FC236}">
                <a16:creationId xmlns:a16="http://schemas.microsoft.com/office/drawing/2014/main" id="{56A33BB2-ECDF-4CA4-A7AB-E929AAD215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990600"/>
            <a:ext cx="3581400" cy="5434597"/>
          </a:xfrm>
          <a:prstGeom prst="rect">
            <a:avLst/>
          </a:prstGeom>
          <a:noFill/>
          <a:ln>
            <a:noFill/>
          </a:ln>
        </p:spPr>
      </p:pic>
    </p:spTree>
    <p:extLst>
      <p:ext uri="{BB962C8B-B14F-4D97-AF65-F5344CB8AC3E}">
        <p14:creationId xmlns:p14="http://schemas.microsoft.com/office/powerpoint/2010/main" val="17599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4267200" cy="836833"/>
          </a:xfrm>
        </p:spPr>
        <p:txBody>
          <a:bodyPr>
            <a:noAutofit/>
          </a:bodyPr>
          <a:lstStyle/>
          <a:p>
            <a:pPr marL="0" marR="0" algn="ctr">
              <a:lnSpc>
                <a:spcPct val="107000"/>
              </a:lnSpc>
              <a:spcBef>
                <a:spcPts val="1200"/>
              </a:spcBef>
              <a:spcAft>
                <a:spcPts val="0"/>
              </a:spcAft>
            </a:pPr>
            <a:r>
              <a:rPr lang="en-US" sz="2400" dirty="0"/>
              <a:t>Swim lane diagram Online Food Delivery Management System:</a:t>
            </a:r>
          </a:p>
        </p:txBody>
      </p:sp>
      <p:sp>
        <p:nvSpPr>
          <p:cNvPr id="3" name="TextBox 2">
            <a:extLst>
              <a:ext uri="{FF2B5EF4-FFF2-40B4-BE49-F238E27FC236}">
                <a16:creationId xmlns:a16="http://schemas.microsoft.com/office/drawing/2014/main" id="{5AB6BC3B-F843-4D72-AD85-E592BD959BB6}"/>
              </a:ext>
            </a:extLst>
          </p:cNvPr>
          <p:cNvSpPr txBox="1"/>
          <p:nvPr/>
        </p:nvSpPr>
        <p:spPr>
          <a:xfrm>
            <a:off x="228600" y="1829873"/>
            <a:ext cx="4419600" cy="3504421"/>
          </a:xfrm>
          <a:prstGeom prst="rect">
            <a:avLst/>
          </a:prstGeom>
          <a:noFill/>
        </p:spPr>
        <p:txBody>
          <a:bodyPr wrap="square" rtlCol="0">
            <a:spAutoFit/>
          </a:bodyPr>
          <a:lstStyle/>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Vrinda" panose="020B0502040204020203" pitchFamily="34" charset="0"/>
              </a:rPr>
              <a:t>A Swimland activity diagram groups the activities into swim lanes columns that contain all of the activities which fit into the category represented by that Swimland.  Swim lanes can represent many categories of information such as actors which perform the activities, the stage of the process in which the activity takes place, or whatever else the creator of the document feels should be emphasized and communicated by the swim lane diagram.  The term swim lane was adopted due to the visual similarity between the horizontal rows of the diagram to that of the swim lanes found within a swimming pool.</a:t>
            </a:r>
            <a:endParaRPr lang="en-US" sz="1600" dirty="0">
              <a:effectLst/>
              <a:latin typeface="Calibri" panose="020F0502020204030204" pitchFamily="34" charset="0"/>
              <a:ea typeface="Calibri" panose="020F0502020204030204" pitchFamily="34" charset="0"/>
              <a:cs typeface="Vrinda" panose="020B0502040204020203" pitchFamily="34" charset="0"/>
            </a:endParaRPr>
          </a:p>
        </p:txBody>
      </p:sp>
      <p:pic>
        <p:nvPicPr>
          <p:cNvPr id="6" name="Picture 5">
            <a:extLst>
              <a:ext uri="{FF2B5EF4-FFF2-40B4-BE49-F238E27FC236}">
                <a16:creationId xmlns:a16="http://schemas.microsoft.com/office/drawing/2014/main" id="{8F11CFAC-56F6-4537-BC45-E9C571804F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702044"/>
            <a:ext cx="7438026" cy="5470156"/>
          </a:xfrm>
          <a:prstGeom prst="rect">
            <a:avLst/>
          </a:prstGeom>
          <a:noFill/>
          <a:ln>
            <a:noFill/>
          </a:ln>
        </p:spPr>
      </p:pic>
    </p:spTree>
    <p:extLst>
      <p:ext uri="{BB962C8B-B14F-4D97-AF65-F5344CB8AC3E}">
        <p14:creationId xmlns:p14="http://schemas.microsoft.com/office/powerpoint/2010/main" val="350086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523240"/>
          </a:xfrm>
        </p:spPr>
        <p:txBody>
          <a:bodyPr>
            <a:normAutofit fontScale="90000"/>
          </a:bodyPr>
          <a:lstStyle/>
          <a:p>
            <a:pPr marL="0" marR="0" algn="ctr">
              <a:lnSpc>
                <a:spcPct val="107000"/>
              </a:lnSpc>
              <a:spcBef>
                <a:spcPts val="1200"/>
              </a:spcBef>
              <a:spcAft>
                <a:spcPts val="0"/>
              </a:spcAft>
            </a:pPr>
            <a:r>
              <a:rPr lang="en-US" dirty="0"/>
              <a:t>Data Flow Diagram</a:t>
            </a:r>
          </a:p>
        </p:txBody>
      </p:sp>
      <p:sp>
        <p:nvSpPr>
          <p:cNvPr id="7" name="TextBox 6">
            <a:extLst>
              <a:ext uri="{FF2B5EF4-FFF2-40B4-BE49-F238E27FC236}">
                <a16:creationId xmlns:a16="http://schemas.microsoft.com/office/drawing/2014/main" id="{E9C5866E-3DEA-40A7-AC03-C7718CC75E67}"/>
              </a:ext>
            </a:extLst>
          </p:cNvPr>
          <p:cNvSpPr txBox="1"/>
          <p:nvPr/>
        </p:nvSpPr>
        <p:spPr>
          <a:xfrm>
            <a:off x="920374" y="2388426"/>
            <a:ext cx="3581400" cy="2081147"/>
          </a:xfrm>
          <a:prstGeom prst="rect">
            <a:avLst/>
          </a:prstGeom>
          <a:noFill/>
        </p:spPr>
        <p:txBody>
          <a:bodyPr wrap="square">
            <a:spAutoFit/>
          </a:bodyPr>
          <a:lstStyle/>
          <a:p>
            <a:pPr marL="0" marR="0">
              <a:lnSpc>
                <a:spcPct val="107000"/>
              </a:lnSpc>
              <a:spcBef>
                <a:spcPts val="200"/>
              </a:spcBef>
              <a:spcAft>
                <a:spcPts val="0"/>
              </a:spcAft>
            </a:pPr>
            <a:r>
              <a:rPr lang="en-US" sz="2000" dirty="0">
                <a:latin typeface="Open Sans" panose="020B0606030504020204" pitchFamily="34" charset="0"/>
                <a:ea typeface="Open Sans" panose="020B0606030504020204" pitchFamily="34" charset="0"/>
                <a:cs typeface="Open Sans" panose="020B0606030504020204" pitchFamily="34" charset="0"/>
              </a:rPr>
              <a:t>DFD diagram level 0:</a:t>
            </a:r>
          </a:p>
          <a:p>
            <a:pPr marL="0" marR="0">
              <a:lnSpc>
                <a:spcPct val="107000"/>
              </a:lnSpc>
              <a:spcBef>
                <a:spcPts val="200"/>
              </a:spcBef>
              <a:spcAft>
                <a:spcPts val="0"/>
              </a:spcAft>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marR="0">
              <a:lnSpc>
                <a:spcPct val="107000"/>
              </a:lnSpc>
              <a:spcBef>
                <a:spcPts val="0"/>
              </a:spcBef>
              <a:spcAft>
                <a:spcPts val="800"/>
              </a:spcAft>
            </a:pPr>
            <a:r>
              <a:rPr lang="en-US" sz="1600" dirty="0">
                <a:latin typeface="Open Sans" panose="020B0606030504020204" pitchFamily="34" charset="0"/>
                <a:ea typeface="Open Sans" panose="020B0606030504020204" pitchFamily="34" charset="0"/>
                <a:cs typeface="Open Sans" panose="020B0606030504020204" pitchFamily="34" charset="0"/>
              </a:rPr>
              <a:t>At this level, the Input and Output of the system are shown. The system is designed and established across the world with input and output at this level.</a:t>
            </a:r>
          </a:p>
        </p:txBody>
      </p:sp>
      <p:pic>
        <p:nvPicPr>
          <p:cNvPr id="8" name="Picture 7">
            <a:extLst>
              <a:ext uri="{FF2B5EF4-FFF2-40B4-BE49-F238E27FC236}">
                <a16:creationId xmlns:a16="http://schemas.microsoft.com/office/drawing/2014/main" id="{5A84A5D6-730D-4311-BB38-FD2A80746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3580" y="1111312"/>
            <a:ext cx="6337300" cy="5192395"/>
          </a:xfrm>
          <a:prstGeom prst="rect">
            <a:avLst/>
          </a:prstGeom>
          <a:noFill/>
          <a:ln>
            <a:noFill/>
          </a:ln>
        </p:spPr>
      </p:pic>
    </p:spTree>
    <p:extLst>
      <p:ext uri="{BB962C8B-B14F-4D97-AF65-F5344CB8AC3E}">
        <p14:creationId xmlns:p14="http://schemas.microsoft.com/office/powerpoint/2010/main" val="55931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304800"/>
            <a:ext cx="9509760" cy="523240"/>
          </a:xfrm>
        </p:spPr>
        <p:txBody>
          <a:bodyPr>
            <a:normAutofit fontScale="90000"/>
          </a:bodyPr>
          <a:lstStyle/>
          <a:p>
            <a:pPr marL="0" marR="0" algn="ctr">
              <a:lnSpc>
                <a:spcPct val="107000"/>
              </a:lnSpc>
              <a:spcBef>
                <a:spcPts val="1200"/>
              </a:spcBef>
              <a:spcAft>
                <a:spcPts val="0"/>
              </a:spcAft>
            </a:pPr>
            <a:r>
              <a:rPr lang="en-US" dirty="0"/>
              <a:t>Data Flow Diagram</a:t>
            </a:r>
          </a:p>
        </p:txBody>
      </p:sp>
      <p:sp>
        <p:nvSpPr>
          <p:cNvPr id="7" name="TextBox 6">
            <a:extLst>
              <a:ext uri="{FF2B5EF4-FFF2-40B4-BE49-F238E27FC236}">
                <a16:creationId xmlns:a16="http://schemas.microsoft.com/office/drawing/2014/main" id="{E9C5866E-3DEA-40A7-AC03-C7718CC75E67}"/>
              </a:ext>
            </a:extLst>
          </p:cNvPr>
          <p:cNvSpPr txBox="1"/>
          <p:nvPr/>
        </p:nvSpPr>
        <p:spPr>
          <a:xfrm>
            <a:off x="305225" y="1981200"/>
            <a:ext cx="5028775" cy="2871555"/>
          </a:xfrm>
          <a:prstGeom prst="rect">
            <a:avLst/>
          </a:prstGeom>
          <a:noFill/>
        </p:spPr>
        <p:txBody>
          <a:bodyPr wrap="square">
            <a:spAutoFit/>
          </a:bodyPr>
          <a:lstStyle/>
          <a:p>
            <a:pPr marL="0" marR="0">
              <a:lnSpc>
                <a:spcPct val="107000"/>
              </a:lnSpc>
              <a:spcBef>
                <a:spcPts val="200"/>
              </a:spcBef>
              <a:spcAft>
                <a:spcPts val="0"/>
              </a:spcAft>
            </a:pPr>
            <a:r>
              <a:rPr lang="en-US" sz="2000" dirty="0">
                <a:latin typeface="Open Sans" panose="020B0606030504020204" pitchFamily="34" charset="0"/>
                <a:ea typeface="Open Sans" panose="020B0606030504020204" pitchFamily="34" charset="0"/>
                <a:cs typeface="Open Sans" panose="020B0606030504020204" pitchFamily="34" charset="0"/>
              </a:rPr>
              <a:t>DFD diagram level 1:</a:t>
            </a:r>
          </a:p>
          <a:p>
            <a:pPr marL="0" marR="0">
              <a:lnSpc>
                <a:spcPct val="107000"/>
              </a:lnSpc>
              <a:spcBef>
                <a:spcPts val="200"/>
              </a:spcBef>
              <a:spcAft>
                <a:spcPts val="0"/>
              </a:spcAft>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marR="0">
              <a:lnSpc>
                <a:spcPct val="107000"/>
              </a:lnSpc>
              <a:spcBef>
                <a:spcPts val="0"/>
              </a:spcBef>
              <a:spcAft>
                <a:spcPts val="800"/>
              </a:spcAft>
            </a:pPr>
            <a:r>
              <a:rPr lang="en-US" sz="1600" dirty="0">
                <a:latin typeface="Open Sans" panose="020B0606030504020204" pitchFamily="34" charset="0"/>
                <a:ea typeface="Open Sans" panose="020B0606030504020204" pitchFamily="34" charset="0"/>
                <a:cs typeface="Open Sans" panose="020B0606030504020204" pitchFamily="34" charset="0"/>
              </a:rPr>
              <a:t>For processing the order, process 1.0 is responsible. For food, the housekeeping activities involved are represented by processes 2.0, 3.0, and 4.0. The detailed information about daily sold items should be available to create and report management and the list of items that are available ‘in-stock’ should be kept by maintaining the inventory at the same time.</a:t>
            </a:r>
          </a:p>
        </p:txBody>
      </p:sp>
      <p:pic>
        <p:nvPicPr>
          <p:cNvPr id="5" name="Picture 4">
            <a:extLst>
              <a:ext uri="{FF2B5EF4-FFF2-40B4-BE49-F238E27FC236}">
                <a16:creationId xmlns:a16="http://schemas.microsoft.com/office/drawing/2014/main" id="{97E4C27D-E41E-4EC0-A9BA-D8E6A21CE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914400"/>
            <a:ext cx="5028775" cy="5379070"/>
          </a:xfrm>
          <a:prstGeom prst="rect">
            <a:avLst/>
          </a:prstGeom>
          <a:noFill/>
          <a:ln>
            <a:noFill/>
          </a:ln>
        </p:spPr>
      </p:pic>
    </p:spTree>
    <p:extLst>
      <p:ext uri="{BB962C8B-B14F-4D97-AF65-F5344CB8AC3E}">
        <p14:creationId xmlns:p14="http://schemas.microsoft.com/office/powerpoint/2010/main" val="85399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52400"/>
            <a:ext cx="9509760" cy="523240"/>
          </a:xfrm>
        </p:spPr>
        <p:txBody>
          <a:bodyPr>
            <a:normAutofit fontScale="90000"/>
          </a:bodyPr>
          <a:lstStyle/>
          <a:p>
            <a:pPr algn="ctr"/>
            <a:r>
              <a:rPr lang="en-US" dirty="0"/>
              <a:t>UI/UX</a:t>
            </a:r>
          </a:p>
        </p:txBody>
      </p:sp>
      <p:pic>
        <p:nvPicPr>
          <p:cNvPr id="6" name="Picture 5">
            <a:extLst>
              <a:ext uri="{FF2B5EF4-FFF2-40B4-BE49-F238E27FC236}">
                <a16:creationId xmlns:a16="http://schemas.microsoft.com/office/drawing/2014/main" id="{24844757-62B4-48B1-94F5-D60869F290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47" y="1015999"/>
            <a:ext cx="2136653" cy="4637405"/>
          </a:xfrm>
          <a:prstGeom prst="rect">
            <a:avLst/>
          </a:prstGeom>
          <a:noFill/>
          <a:ln>
            <a:noFill/>
          </a:ln>
        </p:spPr>
      </p:pic>
      <p:pic>
        <p:nvPicPr>
          <p:cNvPr id="7" name="Picture 6">
            <a:extLst>
              <a:ext uri="{FF2B5EF4-FFF2-40B4-BE49-F238E27FC236}">
                <a16:creationId xmlns:a16="http://schemas.microsoft.com/office/drawing/2014/main" id="{A0622C4E-2257-4994-9158-98F43BB8DE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934400"/>
            <a:ext cx="2211464" cy="4800601"/>
          </a:xfrm>
          <a:prstGeom prst="rect">
            <a:avLst/>
          </a:prstGeom>
          <a:noFill/>
          <a:ln>
            <a:noFill/>
          </a:ln>
        </p:spPr>
      </p:pic>
      <p:pic>
        <p:nvPicPr>
          <p:cNvPr id="1026" name="Picture 2">
            <a:extLst>
              <a:ext uri="{FF2B5EF4-FFF2-40B4-BE49-F238E27FC236}">
                <a16:creationId xmlns:a16="http://schemas.microsoft.com/office/drawing/2014/main" id="{715ECEB0-256C-471E-8D3A-653DE4254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703544"/>
            <a:ext cx="1615719" cy="56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9C2F25D-D50E-4ED8-8DA2-5C19CF0438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228600"/>
            <a:ext cx="2143976" cy="6212205"/>
          </a:xfrm>
          <a:prstGeom prst="rect">
            <a:avLst/>
          </a:prstGeom>
          <a:noFill/>
          <a:ln>
            <a:noFill/>
          </a:ln>
        </p:spPr>
      </p:pic>
      <p:pic>
        <p:nvPicPr>
          <p:cNvPr id="10" name="Picture 9">
            <a:extLst>
              <a:ext uri="{FF2B5EF4-FFF2-40B4-BE49-F238E27FC236}">
                <a16:creationId xmlns:a16="http://schemas.microsoft.com/office/drawing/2014/main" id="{0E705F41-7401-4D02-BA5D-C959284EA3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01200" y="381000"/>
            <a:ext cx="2060332" cy="5969680"/>
          </a:xfrm>
          <a:prstGeom prst="rect">
            <a:avLst/>
          </a:prstGeom>
          <a:noFill/>
          <a:ln>
            <a:noFill/>
          </a:ln>
        </p:spPr>
      </p:pic>
    </p:spTree>
    <p:extLst>
      <p:ext uri="{BB962C8B-B14F-4D97-AF65-F5344CB8AC3E}">
        <p14:creationId xmlns:p14="http://schemas.microsoft.com/office/powerpoint/2010/main" val="367679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52400"/>
            <a:ext cx="9509760" cy="523240"/>
          </a:xfrm>
        </p:spPr>
        <p:txBody>
          <a:bodyPr>
            <a:normAutofit fontScale="90000"/>
          </a:bodyPr>
          <a:lstStyle/>
          <a:p>
            <a:pPr algn="ctr"/>
            <a:r>
              <a:rPr lang="en-US" dirty="0"/>
              <a:t>UI/UX</a:t>
            </a:r>
          </a:p>
        </p:txBody>
      </p:sp>
      <p:pic>
        <p:nvPicPr>
          <p:cNvPr id="8" name="Picture 7">
            <a:extLst>
              <a:ext uri="{FF2B5EF4-FFF2-40B4-BE49-F238E27FC236}">
                <a16:creationId xmlns:a16="http://schemas.microsoft.com/office/drawing/2014/main" id="{5C783E05-6B4F-4A1D-8DFF-4B2227AB0C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055" y="990600"/>
            <a:ext cx="2404745" cy="5380990"/>
          </a:xfrm>
          <a:prstGeom prst="rect">
            <a:avLst/>
          </a:prstGeom>
          <a:noFill/>
          <a:ln>
            <a:noFill/>
          </a:ln>
        </p:spPr>
      </p:pic>
      <p:pic>
        <p:nvPicPr>
          <p:cNvPr id="11" name="Picture 10">
            <a:extLst>
              <a:ext uri="{FF2B5EF4-FFF2-40B4-BE49-F238E27FC236}">
                <a16:creationId xmlns:a16="http://schemas.microsoft.com/office/drawing/2014/main" id="{CAF579F0-5539-44CF-BB09-08C9B9B68A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2145" y="685299"/>
            <a:ext cx="2522855" cy="5705475"/>
          </a:xfrm>
          <a:prstGeom prst="rect">
            <a:avLst/>
          </a:prstGeom>
          <a:noFill/>
          <a:ln>
            <a:noFill/>
          </a:ln>
        </p:spPr>
      </p:pic>
      <p:pic>
        <p:nvPicPr>
          <p:cNvPr id="12" name="Picture 11">
            <a:extLst>
              <a:ext uri="{FF2B5EF4-FFF2-40B4-BE49-F238E27FC236}">
                <a16:creationId xmlns:a16="http://schemas.microsoft.com/office/drawing/2014/main" id="{B25C6777-C4A2-4B87-A9F1-D8F312CB59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4332" y="685800"/>
            <a:ext cx="2656268" cy="5705475"/>
          </a:xfrm>
          <a:prstGeom prst="rect">
            <a:avLst/>
          </a:prstGeom>
          <a:noFill/>
          <a:ln>
            <a:noFill/>
          </a:ln>
        </p:spPr>
      </p:pic>
      <p:pic>
        <p:nvPicPr>
          <p:cNvPr id="13" name="Picture 12">
            <a:extLst>
              <a:ext uri="{FF2B5EF4-FFF2-40B4-BE49-F238E27FC236}">
                <a16:creationId xmlns:a16="http://schemas.microsoft.com/office/drawing/2014/main" id="{B991C7F5-6C49-4902-B48E-B6B953C08CB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53170" y="367280"/>
            <a:ext cx="2805430" cy="6047105"/>
          </a:xfrm>
          <a:prstGeom prst="rect">
            <a:avLst/>
          </a:prstGeom>
          <a:noFill/>
          <a:ln>
            <a:noFill/>
          </a:ln>
        </p:spPr>
      </p:pic>
    </p:spTree>
    <p:extLst>
      <p:ext uri="{BB962C8B-B14F-4D97-AF65-F5344CB8AC3E}">
        <p14:creationId xmlns:p14="http://schemas.microsoft.com/office/powerpoint/2010/main" val="312379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A8D225-0711-451C-B9B2-66305328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8990"/>
            <a:ext cx="12256762" cy="6896990"/>
          </a:xfrm>
          <a:prstGeom prst="rect">
            <a:avLst/>
          </a:prstGeom>
        </p:spPr>
      </p:pic>
    </p:spTree>
    <p:extLst>
      <p:ext uri="{BB962C8B-B14F-4D97-AF65-F5344CB8AC3E}">
        <p14:creationId xmlns:p14="http://schemas.microsoft.com/office/powerpoint/2010/main" val="341591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D57F-5BC8-45A5-9ADF-FC1277EB3206}"/>
              </a:ext>
            </a:extLst>
          </p:cNvPr>
          <p:cNvSpPr>
            <a:spLocks noGrp="1"/>
          </p:cNvSpPr>
          <p:nvPr>
            <p:ph type="title"/>
          </p:nvPr>
        </p:nvSpPr>
        <p:spPr>
          <a:xfrm>
            <a:off x="132009" y="2438400"/>
            <a:ext cx="3525591" cy="457200"/>
          </a:xfrm>
        </p:spPr>
        <p:txBody>
          <a:bodyPr>
            <a:normAutofit fontScale="90000"/>
          </a:bodyPr>
          <a:lstStyle/>
          <a:p>
            <a:r>
              <a:rPr lang="en-US" sz="2500" dirty="0"/>
              <a:t>Architecture Flow Diagram</a:t>
            </a:r>
          </a:p>
        </p:txBody>
      </p:sp>
      <p:pic>
        <p:nvPicPr>
          <p:cNvPr id="4" name="Picture 3">
            <a:extLst>
              <a:ext uri="{FF2B5EF4-FFF2-40B4-BE49-F238E27FC236}">
                <a16:creationId xmlns:a16="http://schemas.microsoft.com/office/drawing/2014/main" id="{39EB17B5-0FA4-41D6-96C0-9FF5D2B2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114" y="228600"/>
            <a:ext cx="8475077" cy="6019800"/>
          </a:xfrm>
          <a:prstGeom prst="rect">
            <a:avLst/>
          </a:prstGeom>
        </p:spPr>
      </p:pic>
      <p:sp>
        <p:nvSpPr>
          <p:cNvPr id="5" name="TextBox 4">
            <a:extLst>
              <a:ext uri="{FF2B5EF4-FFF2-40B4-BE49-F238E27FC236}">
                <a16:creationId xmlns:a16="http://schemas.microsoft.com/office/drawing/2014/main" id="{25B65B1E-5E22-46A6-83EE-AC9F38FFBDC2}"/>
              </a:ext>
            </a:extLst>
          </p:cNvPr>
          <p:cNvSpPr txBox="1"/>
          <p:nvPr/>
        </p:nvSpPr>
        <p:spPr>
          <a:xfrm>
            <a:off x="55809" y="2996625"/>
            <a:ext cx="3525591" cy="584775"/>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Online Food Delivery Management System Architecture Flow Diagram</a:t>
            </a:r>
          </a:p>
        </p:txBody>
      </p:sp>
    </p:spTree>
    <p:extLst>
      <p:ext uri="{BB962C8B-B14F-4D97-AF65-F5344CB8AC3E}">
        <p14:creationId xmlns:p14="http://schemas.microsoft.com/office/powerpoint/2010/main" val="414215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D5ED-5B71-497D-8E07-B7C0B6B1B73F}"/>
              </a:ext>
            </a:extLst>
          </p:cNvPr>
          <p:cNvSpPr>
            <a:spLocks noGrp="1"/>
          </p:cNvSpPr>
          <p:nvPr>
            <p:ph type="title"/>
          </p:nvPr>
        </p:nvSpPr>
        <p:spPr>
          <a:xfrm>
            <a:off x="1341120" y="152400"/>
            <a:ext cx="9509760" cy="523240"/>
          </a:xfrm>
        </p:spPr>
        <p:txBody>
          <a:bodyPr>
            <a:normAutofit fontScale="90000"/>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Schema Diagram</a:t>
            </a:r>
          </a:p>
        </p:txBody>
      </p:sp>
      <p:pic>
        <p:nvPicPr>
          <p:cNvPr id="4" name="Picture 3">
            <a:extLst>
              <a:ext uri="{FF2B5EF4-FFF2-40B4-BE49-F238E27FC236}">
                <a16:creationId xmlns:a16="http://schemas.microsoft.com/office/drawing/2014/main" id="{A161C954-FF6A-4617-B21F-9F21F7742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75640"/>
            <a:ext cx="6211669" cy="5877560"/>
          </a:xfrm>
          <a:prstGeom prst="rect">
            <a:avLst/>
          </a:prstGeom>
        </p:spPr>
      </p:pic>
      <p:pic>
        <p:nvPicPr>
          <p:cNvPr id="5" name="Picture 4">
            <a:extLst>
              <a:ext uri="{FF2B5EF4-FFF2-40B4-BE49-F238E27FC236}">
                <a16:creationId xmlns:a16="http://schemas.microsoft.com/office/drawing/2014/main" id="{231E0D6D-3D63-49D2-8EB0-880D269192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1462377"/>
            <a:ext cx="5867400" cy="3871623"/>
          </a:xfrm>
          <a:prstGeom prst="rect">
            <a:avLst/>
          </a:prstGeom>
        </p:spPr>
      </p:pic>
    </p:spTree>
    <p:extLst>
      <p:ext uri="{BB962C8B-B14F-4D97-AF65-F5344CB8AC3E}">
        <p14:creationId xmlns:p14="http://schemas.microsoft.com/office/powerpoint/2010/main" val="390583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667000"/>
            <a:ext cx="2590800" cy="599440"/>
          </a:xfrm>
        </p:spPr>
        <p:txBody>
          <a:bodyPr>
            <a:normAutofit fontScale="90000"/>
          </a:bodyPr>
          <a:lstStyle/>
          <a:p>
            <a:pPr marL="0" marR="0">
              <a:lnSpc>
                <a:spcPct val="107000"/>
              </a:lnSpc>
              <a:spcBef>
                <a:spcPts val="1200"/>
              </a:spcBef>
              <a:spcAft>
                <a:spcPts val="0"/>
              </a:spcAft>
            </a:pPr>
            <a:r>
              <a:rPr lang="en-US" dirty="0"/>
              <a:t>Normalization</a:t>
            </a:r>
          </a:p>
        </p:txBody>
      </p:sp>
      <p:pic>
        <p:nvPicPr>
          <p:cNvPr id="6" name="Picture 5">
            <a:extLst>
              <a:ext uri="{FF2B5EF4-FFF2-40B4-BE49-F238E27FC236}">
                <a16:creationId xmlns:a16="http://schemas.microsoft.com/office/drawing/2014/main" id="{067719FF-3589-4315-A112-46D835E3D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68674"/>
            <a:ext cx="4800600" cy="6468690"/>
          </a:xfrm>
          <a:prstGeom prst="rect">
            <a:avLst/>
          </a:prstGeom>
        </p:spPr>
      </p:pic>
    </p:spTree>
    <p:extLst>
      <p:ext uri="{BB962C8B-B14F-4D97-AF65-F5344CB8AC3E}">
        <p14:creationId xmlns:p14="http://schemas.microsoft.com/office/powerpoint/2010/main" val="37186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5AF5-0171-4F45-B7B8-0BECA92597A4}"/>
              </a:ext>
            </a:extLst>
          </p:cNvPr>
          <p:cNvSpPr>
            <a:spLocks noGrp="1"/>
          </p:cNvSpPr>
          <p:nvPr>
            <p:ph type="title"/>
          </p:nvPr>
        </p:nvSpPr>
        <p:spPr>
          <a:xfrm>
            <a:off x="1341120" y="228600"/>
            <a:ext cx="9509760" cy="523240"/>
          </a:xfrm>
        </p:spPr>
        <p:txBody>
          <a:bodyPr>
            <a:normAutofit fontScale="90000"/>
          </a:bodyPr>
          <a:lstStyle/>
          <a:p>
            <a:pPr algn="ctr"/>
            <a:r>
              <a:rPr lang="en-US" dirty="0"/>
              <a:t>ERD After Normalization</a:t>
            </a:r>
          </a:p>
        </p:txBody>
      </p:sp>
      <p:pic>
        <p:nvPicPr>
          <p:cNvPr id="6" name="Picture 5">
            <a:extLst>
              <a:ext uri="{FF2B5EF4-FFF2-40B4-BE49-F238E27FC236}">
                <a16:creationId xmlns:a16="http://schemas.microsoft.com/office/drawing/2014/main" id="{9B1DB3D9-B4C9-4C49-AD4D-55B713522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762000"/>
            <a:ext cx="8284187" cy="5715000"/>
          </a:xfrm>
          <a:prstGeom prst="rect">
            <a:avLst/>
          </a:prstGeom>
        </p:spPr>
      </p:pic>
    </p:spTree>
    <p:extLst>
      <p:ext uri="{BB962C8B-B14F-4D97-AF65-F5344CB8AC3E}">
        <p14:creationId xmlns:p14="http://schemas.microsoft.com/office/powerpoint/2010/main" val="337380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599440"/>
          </a:xfrm>
        </p:spPr>
        <p:txBody>
          <a:bodyPr>
            <a:noAutofit/>
          </a:bodyPr>
          <a:lstStyle/>
          <a:p>
            <a:pPr marL="0" marR="0" algn="ctr">
              <a:lnSpc>
                <a:spcPct val="107000"/>
              </a:lnSpc>
              <a:spcBef>
                <a:spcPts val="1200"/>
              </a:spcBef>
              <a:spcAft>
                <a:spcPts val="0"/>
              </a:spcAft>
            </a:pPr>
            <a:r>
              <a:rPr lang="en-US" sz="4000" dirty="0"/>
              <a:t>Learning Experience</a:t>
            </a:r>
          </a:p>
        </p:txBody>
      </p:sp>
      <p:sp>
        <p:nvSpPr>
          <p:cNvPr id="5" name="TextBox 4">
            <a:extLst>
              <a:ext uri="{FF2B5EF4-FFF2-40B4-BE49-F238E27FC236}">
                <a16:creationId xmlns:a16="http://schemas.microsoft.com/office/drawing/2014/main" id="{5E27A274-2D30-41AA-8296-67BE245E1108}"/>
              </a:ext>
            </a:extLst>
          </p:cNvPr>
          <p:cNvSpPr txBox="1"/>
          <p:nvPr/>
        </p:nvSpPr>
        <p:spPr>
          <a:xfrm>
            <a:off x="304800" y="1343085"/>
            <a:ext cx="11201400" cy="452431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The project took a long time to complete. </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It was attempted to incorporate as many features as feasible within the time constraints.</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The Functional Requirements were met satisfactorily. </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Some of the system's non-functional requirements have not been implemented.</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These requirements are the most important and reflect the most important qualities.</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Due to time constraints, some needs are not implemented. However, because they are lower priority features, their loss would not cause substantial operational concerns. </a:t>
            </a:r>
          </a:p>
          <a:p>
            <a:pPr marL="342900" indent="-342900" algn="just">
              <a:buFont typeface="Wingdings" panose="05000000000000000000" pitchFamily="2" charset="2"/>
              <a:buChar char="Ø"/>
            </a:pPr>
            <a:r>
              <a:rPr lang="en-US" sz="2400" dirty="0">
                <a:effectLst/>
                <a:latin typeface="Open Sans" panose="020B0606030504020204" pitchFamily="34" charset="0"/>
                <a:ea typeface="Open Sans" panose="020B0606030504020204" pitchFamily="34" charset="0"/>
                <a:cs typeface="Open Sans" panose="020B0606030504020204" pitchFamily="34" charset="0"/>
              </a:rPr>
              <a:t>In the future, these functionalities may be introduced.</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978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3244" y="1219200"/>
            <a:ext cx="9509760" cy="609600"/>
          </a:xfrm>
        </p:spPr>
        <p:txBody>
          <a:bodyPr>
            <a:normAutofit/>
          </a:bodyPr>
          <a:lstStyle/>
          <a:p>
            <a:pPr algn="ctr"/>
            <a:r>
              <a:rPr lang="en-US" dirty="0"/>
              <a:t>Conclusion</a:t>
            </a:r>
          </a:p>
        </p:txBody>
      </p:sp>
      <p:sp>
        <p:nvSpPr>
          <p:cNvPr id="6" name="TextBox 5">
            <a:extLst>
              <a:ext uri="{FF2B5EF4-FFF2-40B4-BE49-F238E27FC236}">
                <a16:creationId xmlns:a16="http://schemas.microsoft.com/office/drawing/2014/main" id="{A5666015-FFD4-4927-A508-C480F36470AD}"/>
              </a:ext>
            </a:extLst>
          </p:cNvPr>
          <p:cNvSpPr txBox="1"/>
          <p:nvPr/>
        </p:nvSpPr>
        <p:spPr>
          <a:xfrm>
            <a:off x="228599" y="2166952"/>
            <a:ext cx="11787389" cy="3471848"/>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Vrinda" panose="020B0502040204020203" pitchFamily="34" charset="0"/>
              </a:rPr>
              <a:t>After a decade of technological growth and invention, people are able to perform their tasks more conveniently and efficiently. Many other industries have employed management systems to help their businesses thrive for a long time, and the food and beverage industry is following suit. By completely employing the system at the end of this project, the system will be able to minimize and replace human manpower tasks, reduce transaction time, and provide reports for further management purposes. </a:t>
            </a:r>
            <a:endParaRPr lang="en-US" sz="20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Vrinda" panose="020B0502040204020203" pitchFamily="34" charset="0"/>
              </a:rPr>
              <a:t>On the other side, modern technology makes the criterion for portability simple to meet. As a result, portability has become one of the factors that must be considered throughout the creation of a system. Because mobility provides a number of advantages to users while using the system, such as convenience, accessibility, and ease of communication, among others. As a result, mobility has had such an impact on society that everyone now prefers to do their tasks using a portable device. </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4147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F42A4-64D3-4DA4-BDD7-BBD66AD6F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7471" cy="6858000"/>
          </a:xfrm>
          <a:prstGeom prst="rect">
            <a:avLst/>
          </a:prstGeom>
        </p:spPr>
      </p:pic>
    </p:spTree>
    <p:extLst>
      <p:ext uri="{BB962C8B-B14F-4D97-AF65-F5344CB8AC3E}">
        <p14:creationId xmlns:p14="http://schemas.microsoft.com/office/powerpoint/2010/main" val="388754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2E146-C57C-4CB5-BA5E-DAC8EABBB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C1C4689-0ABA-458E-B4CF-4631EBF3D5F3}"/>
              </a:ext>
            </a:extLst>
          </p:cNvPr>
          <p:cNvSpPr txBox="1"/>
          <p:nvPr/>
        </p:nvSpPr>
        <p:spPr>
          <a:xfrm>
            <a:off x="609600" y="381000"/>
            <a:ext cx="3735831" cy="830997"/>
          </a:xfrm>
          <a:prstGeom prst="rect">
            <a:avLst/>
          </a:prstGeom>
          <a:noFill/>
        </p:spPr>
        <p:txBody>
          <a:bodyPr wrap="none" rtlCol="0">
            <a:spAutoFit/>
          </a:bodyPr>
          <a:lstStyle/>
          <a:p>
            <a:r>
              <a:rPr lang="en-US" sz="48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7" name="TextBox 6">
            <a:extLst>
              <a:ext uri="{FF2B5EF4-FFF2-40B4-BE49-F238E27FC236}">
                <a16:creationId xmlns:a16="http://schemas.microsoft.com/office/drawing/2014/main" id="{D07DA19D-6699-45B5-B347-34533555116A}"/>
              </a:ext>
            </a:extLst>
          </p:cNvPr>
          <p:cNvSpPr txBox="1"/>
          <p:nvPr/>
        </p:nvSpPr>
        <p:spPr>
          <a:xfrm>
            <a:off x="685800" y="1252478"/>
            <a:ext cx="7315200" cy="2862322"/>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Online Food Delivery Management System that we are proposing here, For both the customer and the restaurant, this Project simplifies the ordering procedure. Online based service to order food from a variety of restaurants. Enjoy differently cuisines and flavors delivered to your doorstep by our delivery hero. This System presents an interactive and up-to-date menu with all available options in an easy-to-use manner. Customers can choose one or more items to place an order which will land in the Cart. Customers can view all the order details in the Cart before checking out.</a:t>
            </a:r>
          </a:p>
        </p:txBody>
      </p:sp>
    </p:spTree>
    <p:extLst>
      <p:ext uri="{BB962C8B-B14F-4D97-AF65-F5344CB8AC3E}">
        <p14:creationId xmlns:p14="http://schemas.microsoft.com/office/powerpoint/2010/main" val="403726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BD0-8857-431D-83BE-5D12E2EDC2A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132B284-F955-4A84-85A1-534E1D292E2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8501A0-3707-4489-92BC-9A0D17D5A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86"/>
            <a:ext cx="12172213" cy="6849414"/>
          </a:xfrm>
          <a:prstGeom prst="rect">
            <a:avLst/>
          </a:prstGeom>
        </p:spPr>
      </p:pic>
    </p:spTree>
    <p:extLst>
      <p:ext uri="{BB962C8B-B14F-4D97-AF65-F5344CB8AC3E}">
        <p14:creationId xmlns:p14="http://schemas.microsoft.com/office/powerpoint/2010/main" val="35644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A37CBE-DBD8-4B8A-9871-B1E897B15497}"/>
              </a:ext>
            </a:extLst>
          </p:cNvPr>
          <p:cNvSpPr txBox="1"/>
          <p:nvPr/>
        </p:nvSpPr>
        <p:spPr>
          <a:xfrm>
            <a:off x="4771759" y="448826"/>
            <a:ext cx="2648482" cy="584775"/>
          </a:xfrm>
          <a:prstGeom prst="rect">
            <a:avLst/>
          </a:prstGeom>
          <a:noFill/>
        </p:spPr>
        <p:txBody>
          <a:bodyPr wrap="none" rtlCol="0">
            <a:spAutoFit/>
          </a:bodyPr>
          <a:lstStyle/>
          <a:p>
            <a:r>
              <a:rPr lang="en-US" sz="3200" dirty="0"/>
              <a:t>Process Model</a:t>
            </a:r>
          </a:p>
        </p:txBody>
      </p:sp>
      <p:sp>
        <p:nvSpPr>
          <p:cNvPr id="3" name="TextBox 2">
            <a:extLst>
              <a:ext uri="{FF2B5EF4-FFF2-40B4-BE49-F238E27FC236}">
                <a16:creationId xmlns:a16="http://schemas.microsoft.com/office/drawing/2014/main" id="{DB15EB26-CBE3-400B-9CD5-919D0A8FF5B3}"/>
              </a:ext>
            </a:extLst>
          </p:cNvPr>
          <p:cNvSpPr txBox="1"/>
          <p:nvPr/>
        </p:nvSpPr>
        <p:spPr>
          <a:xfrm>
            <a:off x="457200" y="914401"/>
            <a:ext cx="5181600" cy="5126212"/>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Agile</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100" dirty="0">
                <a:latin typeface="Open Sans" panose="020B0606030504020204" pitchFamily="34" charset="0"/>
                <a:ea typeface="Open Sans" panose="020B0606030504020204" pitchFamily="34" charset="0"/>
                <a:cs typeface="Open Sans" panose="020B0606030504020204" pitchFamily="34" charset="0"/>
              </a:rPr>
              <a:t>Agile model believes that every project needs to be handled differently and the existing methods need to be tailored to best suit the project requirements. In Agile, the tasks are divided to time boxes (small time frames) to deliver specific features for a release.</a:t>
            </a:r>
          </a:p>
          <a:p>
            <a:r>
              <a:rPr lang="en-US" sz="1100" dirty="0">
                <a:latin typeface="Open Sans" panose="020B0606030504020204" pitchFamily="34" charset="0"/>
                <a:ea typeface="Open Sans" panose="020B0606030504020204" pitchFamily="34" charset="0"/>
                <a:cs typeface="Open Sans" panose="020B0606030504020204" pitchFamily="34" charset="0"/>
              </a:rPr>
              <a:t>Iterative approach is taken and working software build is delivered after each iteration. Each build is incremental in terms of features; the final build holds all the features required by the customer.</a:t>
            </a:r>
          </a:p>
          <a:p>
            <a:r>
              <a:rPr lang="en-US" sz="1100" dirty="0">
                <a:effectLst/>
                <a:latin typeface="Open Sans" panose="020B0606030504020204" pitchFamily="34" charset="0"/>
                <a:ea typeface="Open Sans" panose="020B0606030504020204" pitchFamily="34" charset="0"/>
                <a:cs typeface="Open Sans" panose="020B0606030504020204" pitchFamily="34" charset="0"/>
              </a:rPr>
              <a:t>The Agile thought process had started early in the software development and started becoming popular with time due to its flexibility and adaptability.</a:t>
            </a:r>
          </a:p>
          <a:p>
            <a:endParaRPr lang="en-US" sz="1100" dirty="0">
              <a:latin typeface="Open Sans" panose="020B0606030504020204" pitchFamily="34" charset="0"/>
              <a:ea typeface="Open Sans" panose="020B0606030504020204" pitchFamily="34" charset="0"/>
              <a:cs typeface="Open Sans" panose="020B0606030504020204" pitchFamily="34" charset="0"/>
            </a:endParaRPr>
          </a:p>
          <a:p>
            <a:pPr marL="0" marR="0">
              <a:lnSpc>
                <a:spcPct val="107000"/>
              </a:lnSpc>
              <a:spcBef>
                <a:spcPts val="0"/>
              </a:spcBef>
              <a:spcAft>
                <a:spcPts val="800"/>
              </a:spcAft>
            </a:pPr>
            <a:r>
              <a:rPr lang="en-US" sz="1100" dirty="0">
                <a:effectLst/>
                <a:latin typeface="Open Sans" panose="020B0606030504020204" pitchFamily="34" charset="0"/>
                <a:ea typeface="Open Sans" panose="020B0606030504020204" pitchFamily="34" charset="0"/>
                <a:cs typeface="Open Sans" panose="020B0606030504020204" pitchFamily="34" charset="0"/>
              </a:rPr>
              <a:t>Following are the Agile Manifesto principles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100" b="1" dirty="0">
                <a:effectLst/>
                <a:latin typeface="Open Sans" panose="020B0606030504020204" pitchFamily="34" charset="0"/>
                <a:ea typeface="Open Sans" panose="020B0606030504020204" pitchFamily="34" charset="0"/>
                <a:cs typeface="Open Sans" panose="020B0606030504020204" pitchFamily="34" charset="0"/>
              </a:rPr>
              <a:t>Individuals and interactions</a:t>
            </a:r>
            <a:r>
              <a:rPr lang="en-US" sz="1100" dirty="0">
                <a:effectLst/>
                <a:latin typeface="Open Sans" panose="020B0606030504020204" pitchFamily="34" charset="0"/>
                <a:ea typeface="Open Sans" panose="020B0606030504020204" pitchFamily="34" charset="0"/>
                <a:cs typeface="Open Sans" panose="020B0606030504020204" pitchFamily="34" charset="0"/>
              </a:rPr>
              <a:t> − In Agile development, self-organization and motivation are important, as are interactions like co-location and pair programming.</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100" b="1" dirty="0">
                <a:effectLst/>
                <a:latin typeface="Open Sans" panose="020B0606030504020204" pitchFamily="34" charset="0"/>
                <a:ea typeface="Open Sans" panose="020B0606030504020204" pitchFamily="34" charset="0"/>
                <a:cs typeface="Open Sans" panose="020B0606030504020204" pitchFamily="34" charset="0"/>
              </a:rPr>
              <a:t>Working software</a:t>
            </a:r>
            <a:r>
              <a:rPr lang="en-US" sz="1100" dirty="0">
                <a:effectLst/>
                <a:latin typeface="Open Sans" panose="020B0606030504020204" pitchFamily="34" charset="0"/>
                <a:ea typeface="Open Sans" panose="020B0606030504020204" pitchFamily="34" charset="0"/>
                <a:cs typeface="Open Sans" panose="020B0606030504020204" pitchFamily="34" charset="0"/>
              </a:rPr>
              <a:t> − Demo working software is considered the best means of communication with the customers to understand their requirements, instead of just depending on documentation.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100" b="1" dirty="0">
                <a:effectLst/>
                <a:latin typeface="Open Sans" panose="020B0606030504020204" pitchFamily="34" charset="0"/>
                <a:ea typeface="Open Sans" panose="020B0606030504020204" pitchFamily="34" charset="0"/>
                <a:cs typeface="Open Sans" panose="020B0606030504020204" pitchFamily="34" charset="0"/>
              </a:rPr>
              <a:t>Customer collaboration</a:t>
            </a:r>
            <a:r>
              <a:rPr lang="en-US" sz="1100" dirty="0">
                <a:effectLst/>
                <a:latin typeface="Open Sans" panose="020B0606030504020204" pitchFamily="34" charset="0"/>
                <a:ea typeface="Open Sans" panose="020B0606030504020204" pitchFamily="34" charset="0"/>
                <a:cs typeface="Open Sans" panose="020B0606030504020204" pitchFamily="34" charset="0"/>
              </a:rPr>
              <a:t> − As the requirements cannot be gathered completely in the beginning of the project due to various factors, continuous customer interaction is very important to get proper product requirements.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100" b="1" dirty="0">
                <a:effectLst/>
                <a:latin typeface="Open Sans" panose="020B0606030504020204" pitchFamily="34" charset="0"/>
                <a:ea typeface="Open Sans" panose="020B0606030504020204" pitchFamily="34" charset="0"/>
                <a:cs typeface="Open Sans" panose="020B0606030504020204" pitchFamily="34" charset="0"/>
              </a:rPr>
              <a:t>Responding to change</a:t>
            </a:r>
            <a:r>
              <a:rPr lang="en-US" sz="1100" dirty="0">
                <a:effectLst/>
                <a:latin typeface="Open Sans" panose="020B0606030504020204" pitchFamily="34" charset="0"/>
                <a:ea typeface="Open Sans" panose="020B0606030504020204" pitchFamily="34" charset="0"/>
                <a:cs typeface="Open Sans" panose="020B0606030504020204" pitchFamily="34" charset="0"/>
              </a:rPr>
              <a:t> − Agile Development is focused on quick responses to change and continuous development.</a:t>
            </a:r>
          </a:p>
        </p:txBody>
      </p:sp>
      <p:pic>
        <p:nvPicPr>
          <p:cNvPr id="4" name="Picture 3" descr="SDLC Agile Model">
            <a:extLst>
              <a:ext uri="{FF2B5EF4-FFF2-40B4-BE49-F238E27FC236}">
                <a16:creationId xmlns:a16="http://schemas.microsoft.com/office/drawing/2014/main" id="{A56A6C88-F3B9-462F-808C-E48FC62DB0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524000"/>
            <a:ext cx="6161137" cy="4592786"/>
          </a:xfrm>
          <a:prstGeom prst="rect">
            <a:avLst/>
          </a:prstGeom>
          <a:noFill/>
          <a:ln>
            <a:noFill/>
          </a:ln>
        </p:spPr>
      </p:pic>
    </p:spTree>
    <p:extLst>
      <p:ext uri="{BB962C8B-B14F-4D97-AF65-F5344CB8AC3E}">
        <p14:creationId xmlns:p14="http://schemas.microsoft.com/office/powerpoint/2010/main" val="418034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Description</a:t>
            </a:r>
          </a:p>
        </p:txBody>
      </p:sp>
      <p:sp>
        <p:nvSpPr>
          <p:cNvPr id="3" name="Content Placeholder 2"/>
          <p:cNvSpPr>
            <a:spLocks noGrp="1"/>
          </p:cNvSpPr>
          <p:nvPr>
            <p:ph type="body" idx="1"/>
          </p:nvPr>
        </p:nvSpPr>
        <p:spPr/>
        <p:txBody>
          <a:bodyPr/>
          <a:lstStyle/>
          <a:p>
            <a:pPr lvl="0"/>
            <a:r>
              <a:rPr lang="en-US" dirty="0"/>
              <a:t>Brief description of the project</a:t>
            </a:r>
          </a:p>
        </p:txBody>
      </p:sp>
      <p:pic>
        <p:nvPicPr>
          <p:cNvPr id="5" name="Picture 4">
            <a:extLst>
              <a:ext uri="{FF2B5EF4-FFF2-40B4-BE49-F238E27FC236}">
                <a16:creationId xmlns:a16="http://schemas.microsoft.com/office/drawing/2014/main" id="{ECF3AE3A-B8E2-42C6-8716-E62D2460C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BE122A3-9900-4F33-9C0A-044407E49DCF}"/>
              </a:ext>
            </a:extLst>
          </p:cNvPr>
          <p:cNvSpPr txBox="1"/>
          <p:nvPr/>
        </p:nvSpPr>
        <p:spPr>
          <a:xfrm>
            <a:off x="7100552" y="562928"/>
            <a:ext cx="4724400" cy="646331"/>
          </a:xfrm>
          <a:prstGeom prst="rect">
            <a:avLst/>
          </a:prstGeom>
          <a:noFill/>
        </p:spPr>
        <p:txBody>
          <a:bodyPr wrap="square" rtlCol="0">
            <a:spAutoFit/>
          </a:bodyPr>
          <a:lstStyle/>
          <a:p>
            <a:pPr algn="ctr"/>
            <a:r>
              <a:rPr lang="en-US" sz="3600" dirty="0">
                <a:solidFill>
                  <a:srgbClr val="FF0000"/>
                </a:solidFill>
              </a:rPr>
              <a:t>Pert / CPM</a:t>
            </a:r>
          </a:p>
        </p:txBody>
      </p:sp>
      <p:sp>
        <p:nvSpPr>
          <p:cNvPr id="8" name="TextBox 7">
            <a:extLst>
              <a:ext uri="{FF2B5EF4-FFF2-40B4-BE49-F238E27FC236}">
                <a16:creationId xmlns:a16="http://schemas.microsoft.com/office/drawing/2014/main" id="{A0B159C1-01C7-41BA-B35B-9D31F6002E00}"/>
              </a:ext>
            </a:extLst>
          </p:cNvPr>
          <p:cNvSpPr txBox="1"/>
          <p:nvPr/>
        </p:nvSpPr>
        <p:spPr>
          <a:xfrm>
            <a:off x="3733800" y="1447800"/>
            <a:ext cx="8091152" cy="1477328"/>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cs typeface="Vrinda" panose="020B0502040204020203" pitchFamily="34" charset="0"/>
              </a:rPr>
              <a:t>PERT chart is organized for events, activities or tasks. It is a scheduling device that shows graphically the order of the tasks to be performed. It enables the calculation of the critical path. The time and cost associated along a path is calculated and the path requires the greatest amount of elapsed time in critical path.</a:t>
            </a:r>
            <a:endParaRPr lang="en-US" sz="18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endParaRPr lang="en-US" dirty="0">
              <a:solidFill>
                <a:schemeClr val="bg1"/>
              </a:solidFill>
            </a:endParaRPr>
          </a:p>
        </p:txBody>
      </p:sp>
      <p:pic>
        <p:nvPicPr>
          <p:cNvPr id="9" name="Picture 8">
            <a:extLst>
              <a:ext uri="{FF2B5EF4-FFF2-40B4-BE49-F238E27FC236}">
                <a16:creationId xmlns:a16="http://schemas.microsoft.com/office/drawing/2014/main" id="{B21B7A36-3854-44F4-8674-F138BED9C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2714625"/>
            <a:ext cx="6661860" cy="3533775"/>
          </a:xfrm>
          <a:prstGeom prst="rect">
            <a:avLst/>
          </a:prstGeom>
        </p:spPr>
      </p:pic>
    </p:spTree>
    <p:extLst>
      <p:ext uri="{BB962C8B-B14F-4D97-AF65-F5344CB8AC3E}">
        <p14:creationId xmlns:p14="http://schemas.microsoft.com/office/powerpoint/2010/main" val="333281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353800" cy="599440"/>
          </a:xfrm>
        </p:spPr>
        <p:txBody>
          <a:bodyPr>
            <a:normAutofit fontScale="90000"/>
          </a:bodyPr>
          <a:lstStyle/>
          <a:p>
            <a:pPr marL="0" marR="0" algn="ctr">
              <a:lnSpc>
                <a:spcPct val="107000"/>
              </a:lnSpc>
              <a:spcBef>
                <a:spcPts val="1200"/>
              </a:spcBef>
              <a:spcAft>
                <a:spcPts val="0"/>
              </a:spcAft>
            </a:pPr>
            <a:r>
              <a:rPr lang="en-US" dirty="0"/>
              <a:t>Gannt Chart/time Chart</a:t>
            </a:r>
          </a:p>
        </p:txBody>
      </p:sp>
      <p:sp>
        <p:nvSpPr>
          <p:cNvPr id="6" name="TextBox 5">
            <a:extLst>
              <a:ext uri="{FF2B5EF4-FFF2-40B4-BE49-F238E27FC236}">
                <a16:creationId xmlns:a16="http://schemas.microsoft.com/office/drawing/2014/main" id="{E07B5309-2F98-4C4B-841C-DCFD19F942F6}"/>
              </a:ext>
            </a:extLst>
          </p:cNvPr>
          <p:cNvSpPr txBox="1"/>
          <p:nvPr/>
        </p:nvSpPr>
        <p:spPr>
          <a:xfrm>
            <a:off x="228600" y="952419"/>
            <a:ext cx="11734800" cy="723981"/>
          </a:xfrm>
          <a:prstGeom prst="rect">
            <a:avLst/>
          </a:prstGeom>
          <a:noFill/>
        </p:spPr>
        <p:txBody>
          <a:bodyPr wrap="square" rtlCol="0">
            <a:spAutoFit/>
          </a:bodyPr>
          <a:lstStyle/>
          <a:p>
            <a:pPr marL="0" marR="0">
              <a:lnSpc>
                <a:spcPct val="107000"/>
              </a:lnSpc>
              <a:spcBef>
                <a:spcPts val="0"/>
              </a:spcBef>
              <a:spcAft>
                <a:spcPts val="800"/>
              </a:spcAft>
            </a:pPr>
            <a:r>
              <a:rPr lang="en-US" sz="1300" dirty="0">
                <a:effectLst/>
                <a:latin typeface="Open Sans" panose="020B0606030504020204" pitchFamily="34" charset="0"/>
                <a:ea typeface="Open Sans" panose="020B0606030504020204" pitchFamily="34" charset="0"/>
                <a:cs typeface="Open Sans" panose="020B0606030504020204" pitchFamily="34" charset="0"/>
              </a:rPr>
              <a:t>It is also known as Bar chart is used exclusively for scheduling purpose. It is a project controlling technique. It is used for scheduling. Budgeting and resourcing planning. A Gantt is a bar chart with each bar representing activity. The bars are drawn against a time line. The length of time planned for the activity. The Gantt chart in the figure shows the Gray parts is slack time that is the latest by which a task has been finished</a:t>
            </a:r>
            <a:endParaRPr lang="en-US" sz="13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BFA4FC73-430C-4FB6-ACA9-E42762A21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597" y="1886585"/>
            <a:ext cx="7363203" cy="4742815"/>
          </a:xfrm>
          <a:prstGeom prst="rect">
            <a:avLst/>
          </a:prstGeom>
        </p:spPr>
      </p:pic>
    </p:spTree>
    <p:extLst>
      <p:ext uri="{BB962C8B-B14F-4D97-AF65-F5344CB8AC3E}">
        <p14:creationId xmlns:p14="http://schemas.microsoft.com/office/powerpoint/2010/main" val="57663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Restaurant Listing:</a:t>
            </a:r>
            <a:r>
              <a:rPr lang="en-US" sz="1800" spc="-5" dirty="0">
                <a:solidFill>
                  <a:srgbClr val="292929"/>
                </a:solidFill>
                <a:effectLst/>
                <a:latin typeface="Times New Roman" panose="02020603050405020304" pitchFamily="18" charset="0"/>
                <a:ea typeface="Times New Roman" panose="02020603050405020304" pitchFamily="18" charset="0"/>
              </a:rPr>
              <a:t> </a:t>
            </a:r>
            <a:r>
              <a:rPr lang="en-US" sz="1800" spc="-5" dirty="0" err="1">
                <a:solidFill>
                  <a:srgbClr val="292929"/>
                </a:solidFill>
                <a:effectLst/>
                <a:latin typeface="Times New Roman" panose="02020603050405020304" pitchFamily="18" charset="0"/>
                <a:ea typeface="Times New Roman" panose="02020603050405020304" pitchFamily="18" charset="0"/>
              </a:rPr>
              <a:t>Github</a:t>
            </a:r>
            <a:r>
              <a:rPr lang="en-US" sz="1800" spc="-5" dirty="0">
                <a:solidFill>
                  <a:srgbClr val="292929"/>
                </a:solidFill>
                <a:effectLst/>
                <a:latin typeface="Times New Roman" panose="02020603050405020304" pitchFamily="18" charset="0"/>
                <a:ea typeface="Times New Roman" panose="02020603050405020304" pitchFamily="18" charset="0"/>
              </a:rPr>
              <a:t> API, </a:t>
            </a:r>
            <a:r>
              <a:rPr lang="en-US" sz="1800" spc="-5" dirty="0" err="1">
                <a:solidFill>
                  <a:srgbClr val="292929"/>
                </a:solidFill>
                <a:effectLst/>
                <a:latin typeface="Times New Roman" panose="02020603050405020304" pitchFamily="18" charset="0"/>
                <a:ea typeface="Times New Roman" panose="02020603050405020304" pitchFamily="18" charset="0"/>
              </a:rPr>
              <a:t>FourSquare</a:t>
            </a:r>
            <a:r>
              <a:rPr lang="en-US" sz="1800" spc="-5" dirty="0">
                <a:solidFill>
                  <a:srgbClr val="292929"/>
                </a:solidFill>
                <a:effectLst/>
                <a:latin typeface="Times New Roman" panose="02020603050405020304" pitchFamily="18" charset="0"/>
                <a:ea typeface="Times New Roman" panose="02020603050405020304" pitchFamily="18" charset="0"/>
              </a:rPr>
              <a:t> API.</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Payment:</a:t>
            </a:r>
            <a:r>
              <a:rPr lang="en-US" sz="1800" spc="-5" dirty="0">
                <a:solidFill>
                  <a:srgbClr val="292929"/>
                </a:solidFill>
                <a:effectLst/>
                <a:latin typeface="Times New Roman" panose="02020603050405020304" pitchFamily="18" charset="0"/>
                <a:ea typeface="Times New Roman" panose="02020603050405020304" pitchFamily="18" charset="0"/>
              </a:rPr>
              <a:t> Square API, Braintree, Stripe, PayPal.</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To Find user Location:</a:t>
            </a:r>
            <a:r>
              <a:rPr lang="en-US" sz="1800" spc="-5" dirty="0">
                <a:solidFill>
                  <a:srgbClr val="292929"/>
                </a:solidFill>
                <a:effectLst/>
                <a:latin typeface="Times New Roman" panose="02020603050405020304" pitchFamily="18" charset="0"/>
                <a:ea typeface="Times New Roman" panose="02020603050405020304" pitchFamily="18" charset="0"/>
              </a:rPr>
              <a:t> Core Location Framework, Google Places API.</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To Find Directions:</a:t>
            </a:r>
            <a:r>
              <a:rPr lang="en-US" sz="1800" spc="-5" dirty="0">
                <a:solidFill>
                  <a:srgbClr val="292929"/>
                </a:solidFill>
                <a:effectLst/>
                <a:latin typeface="Times New Roman" panose="02020603050405020304" pitchFamily="18" charset="0"/>
                <a:ea typeface="Times New Roman" panose="02020603050405020304" pitchFamily="18" charset="0"/>
              </a:rPr>
              <a:t> Google Maps, </a:t>
            </a:r>
            <a:r>
              <a:rPr lang="en-US" sz="1800" spc="-5" dirty="0" err="1">
                <a:solidFill>
                  <a:srgbClr val="292929"/>
                </a:solidFill>
                <a:effectLst/>
                <a:latin typeface="Times New Roman" panose="02020603050405020304" pitchFamily="18" charset="0"/>
                <a:ea typeface="Times New Roman" panose="02020603050405020304" pitchFamily="18" charset="0"/>
              </a:rPr>
              <a:t>MapKit</a:t>
            </a:r>
            <a:r>
              <a:rPr lang="en-US" sz="1800" spc="-5" dirty="0">
                <a:solidFill>
                  <a:srgbClr val="292929"/>
                </a:solidFill>
                <a:effectLst/>
                <a:latin typeface="Times New Roman" panose="02020603050405020304" pitchFamily="18" charset="0"/>
                <a:ea typeface="Times New Roman" panose="02020603050405020304" pitchFamily="18" charset="0"/>
              </a:rPr>
              <a:t>.</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Cloud: </a:t>
            </a:r>
            <a:r>
              <a:rPr lang="en-US" sz="1800" spc="-5" dirty="0">
                <a:solidFill>
                  <a:srgbClr val="292929"/>
                </a:solidFill>
                <a:effectLst/>
                <a:latin typeface="Times New Roman" panose="02020603050405020304" pitchFamily="18" charset="0"/>
                <a:ea typeface="Times New Roman" panose="02020603050405020304" pitchFamily="18" charset="0"/>
              </a:rPr>
              <a:t>AWS, Azure.</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Registration:</a:t>
            </a:r>
            <a:r>
              <a:rPr lang="en-US" sz="1800" spc="-5" dirty="0">
                <a:solidFill>
                  <a:srgbClr val="292929"/>
                </a:solidFill>
                <a:effectLst/>
                <a:latin typeface="Times New Roman" panose="02020603050405020304" pitchFamily="18" charset="0"/>
                <a:ea typeface="Times New Roman" panose="02020603050405020304" pitchFamily="18" charset="0"/>
              </a:rPr>
              <a:t> Facebook SDK Login.</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Storage:</a:t>
            </a:r>
            <a:r>
              <a:rPr lang="en-US" sz="1800" spc="-5" dirty="0">
                <a:solidFill>
                  <a:srgbClr val="292929"/>
                </a:solidFill>
                <a:effectLst/>
                <a:latin typeface="Times New Roman" panose="02020603050405020304" pitchFamily="18" charset="0"/>
                <a:ea typeface="Times New Roman" panose="02020603050405020304" pitchFamily="18" charset="0"/>
              </a:rPr>
              <a:t> Amazon Cloud Storage.</a:t>
            </a:r>
          </a:p>
          <a:p>
            <a:pPr marL="285750" marR="0" indent="-285750">
              <a:lnSpc>
                <a:spcPts val="2100"/>
              </a:lnSpc>
              <a:spcBef>
                <a:spcPts val="805"/>
              </a:spcBef>
              <a:spcAft>
                <a:spcPts val="0"/>
              </a:spcAft>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Times New Roman" panose="02020603050405020304" pitchFamily="18" charset="0"/>
              </a:rPr>
              <a:t>For Analytics:</a:t>
            </a:r>
            <a:r>
              <a:rPr lang="en-US" sz="1800" spc="-5" dirty="0">
                <a:solidFill>
                  <a:srgbClr val="292929"/>
                </a:solidFill>
                <a:effectLst/>
                <a:latin typeface="Times New Roman" panose="02020603050405020304" pitchFamily="18" charset="0"/>
                <a:ea typeface="Times New Roman" panose="02020603050405020304" pitchFamily="18" charset="0"/>
              </a:rPr>
              <a:t> Google Analytics.</a:t>
            </a:r>
            <a:endParaRPr lang="en-US" sz="1800" dirty="0">
              <a:effectLst/>
              <a:latin typeface="Times New Roman" panose="02020603050405020304" pitchFamily="18" charset="0"/>
              <a:ea typeface="Times New Roman" panose="02020603050405020304" pitchFamily="18" charset="0"/>
            </a:endParaRPr>
          </a:p>
        </p:txBody>
      </p:sp>
      <p:sp>
        <p:nvSpPr>
          <p:cNvPr id="5" name="Title 4">
            <a:extLst>
              <a:ext uri="{FF2B5EF4-FFF2-40B4-BE49-F238E27FC236}">
                <a16:creationId xmlns:a16="http://schemas.microsoft.com/office/drawing/2014/main" id="{61197C15-E196-4040-A7EE-5E09E94230BB}"/>
              </a:ext>
            </a:extLst>
          </p:cNvPr>
          <p:cNvSpPr>
            <a:spLocks noGrp="1"/>
          </p:cNvSpPr>
          <p:nvPr>
            <p:ph type="title"/>
          </p:nvPr>
        </p:nvSpPr>
        <p:spPr>
          <a:xfrm>
            <a:off x="1341120" y="990600"/>
            <a:ext cx="9509760" cy="675640"/>
          </a:xfrm>
        </p:spPr>
        <p:txBody>
          <a:bodyPr>
            <a:normAutofit/>
          </a:bodyPr>
          <a:lstStyle/>
          <a:p>
            <a:r>
              <a:rPr lang="en-US" sz="3600" dirty="0"/>
              <a:t>Resource requirements:</a:t>
            </a:r>
          </a:p>
        </p:txBody>
      </p:sp>
    </p:spTree>
    <p:extLst>
      <p:ext uri="{BB962C8B-B14F-4D97-AF65-F5344CB8AC3E}">
        <p14:creationId xmlns:p14="http://schemas.microsoft.com/office/powerpoint/2010/main" val="376586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113D-64A7-43CA-BC84-898F5E19FEF8}"/>
              </a:ext>
            </a:extLst>
          </p:cNvPr>
          <p:cNvSpPr>
            <a:spLocks noGrp="1"/>
          </p:cNvSpPr>
          <p:nvPr>
            <p:ph type="title"/>
          </p:nvPr>
        </p:nvSpPr>
        <p:spPr>
          <a:xfrm>
            <a:off x="1341120" y="467360"/>
            <a:ext cx="9509760" cy="447040"/>
          </a:xfrm>
        </p:spPr>
        <p:txBody>
          <a:bodyPr>
            <a:normAutofit fontScale="90000"/>
          </a:bodyPr>
          <a:lstStyle/>
          <a:p>
            <a:pPr algn="ctr"/>
            <a:r>
              <a:rPr lang="en-US" b="0" i="0" dirty="0">
                <a:solidFill>
                  <a:srgbClr val="050505"/>
                </a:solidFill>
                <a:effectLst/>
                <a:latin typeface="Segoe UI Historic" panose="020B0502040204020203" pitchFamily="34" charset="0"/>
              </a:rPr>
              <a:t>Estimation</a:t>
            </a:r>
            <a:endParaRPr lang="en-US" dirty="0"/>
          </a:p>
        </p:txBody>
      </p:sp>
      <p:pic>
        <p:nvPicPr>
          <p:cNvPr id="5" name="Picture 4">
            <a:extLst>
              <a:ext uri="{FF2B5EF4-FFF2-40B4-BE49-F238E27FC236}">
                <a16:creationId xmlns:a16="http://schemas.microsoft.com/office/drawing/2014/main" id="{DDD7F732-C880-49DD-84D5-82DFFA8FC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012" y="914400"/>
            <a:ext cx="4371975" cy="5545150"/>
          </a:xfrm>
          <a:prstGeom prst="rect">
            <a:avLst/>
          </a:prstGeom>
        </p:spPr>
      </p:pic>
    </p:spTree>
    <p:extLst>
      <p:ext uri="{BB962C8B-B14F-4D97-AF65-F5344CB8AC3E}">
        <p14:creationId xmlns:p14="http://schemas.microsoft.com/office/powerpoint/2010/main" val="32973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project plan presentation (widescreen)</Template>
  <TotalTime>169</TotalTime>
  <Words>1341</Words>
  <Application>Microsoft Office PowerPoint</Application>
  <PresentationFormat>Widescreen</PresentationFormat>
  <Paragraphs>77</Paragraphs>
  <Slides>26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Calibri Light</vt:lpstr>
      <vt:lpstr>Corbel</vt:lpstr>
      <vt:lpstr>Euphemia</vt:lpstr>
      <vt:lpstr>Open Sans</vt:lpstr>
      <vt:lpstr>Segoe UI Historic</vt:lpstr>
      <vt:lpstr>Symbol</vt:lpstr>
      <vt:lpstr>Times New Roman</vt:lpstr>
      <vt:lpstr>Wingdings</vt:lpstr>
      <vt:lpstr>Banded Design Blue 16x9</vt:lpstr>
      <vt:lpstr>PowerPoint Presentation</vt:lpstr>
      <vt:lpstr>PowerPoint Presentation</vt:lpstr>
      <vt:lpstr>PowerPoint Presentation</vt:lpstr>
      <vt:lpstr>PowerPoint Presentation</vt:lpstr>
      <vt:lpstr>PowerPoint Presentation</vt:lpstr>
      <vt:lpstr>Project Description</vt:lpstr>
      <vt:lpstr>Gannt Chart/time Chart</vt:lpstr>
      <vt:lpstr>Resource requirements:</vt:lpstr>
      <vt:lpstr>Estimation</vt:lpstr>
      <vt:lpstr>Use Case Diagram</vt:lpstr>
      <vt:lpstr>Customer Use case diagram:</vt:lpstr>
      <vt:lpstr>Class diagram </vt:lpstr>
      <vt:lpstr>Sequence Diagram</vt:lpstr>
      <vt:lpstr>Activity Diagram Customer Activity Diagram</vt:lpstr>
      <vt:lpstr>Swim lane diagram Online Food Delivery Management System:</vt:lpstr>
      <vt:lpstr>Data Flow Diagram</vt:lpstr>
      <vt:lpstr>Data Flow Diagram</vt:lpstr>
      <vt:lpstr>UI/UX</vt:lpstr>
      <vt:lpstr>UI/UX</vt:lpstr>
      <vt:lpstr>Architecture Flow Diagram</vt:lpstr>
      <vt:lpstr>Schema Diagram</vt:lpstr>
      <vt:lpstr>Normalization</vt:lpstr>
      <vt:lpstr>ERD After Normalization</vt:lpstr>
      <vt:lpstr>Learning Experience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Jahid Hasan Hridoy</dc:creator>
  <cp:lastModifiedBy>Jahid Hasan Hridoy</cp:lastModifiedBy>
  <cp:revision>10</cp:revision>
  <dcterms:created xsi:type="dcterms:W3CDTF">2021-10-08T15:53:53Z</dcterms:created>
  <dcterms:modified xsi:type="dcterms:W3CDTF">2021-10-09T03:31:01Z</dcterms:modified>
</cp:coreProperties>
</file>